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102" y="-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68"/>
    </p:cViewPr>
  </p:sorterViewPr>
  <p:notesViewPr>
    <p:cSldViewPr snapToGrid="0">
      <p:cViewPr varScale="1">
        <p:scale>
          <a:sx n="87" d="100"/>
          <a:sy n="87" d="100"/>
        </p:scale>
        <p:origin x="380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59074"/>
          </a:xfrm>
          <a:prstGeom prst="rect">
            <a:avLst/>
          </a:prstGeom>
        </p:spPr>
        <p:txBody>
          <a:bodyPr vert="horz" lIns="89730" tIns="44865" rIns="89730" bIns="448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59074"/>
          </a:xfrm>
          <a:prstGeom prst="rect">
            <a:avLst/>
          </a:prstGeom>
        </p:spPr>
        <p:txBody>
          <a:bodyPr vert="horz" lIns="89730" tIns="44865" rIns="89730" bIns="44865" rtlCol="0"/>
          <a:lstStyle>
            <a:lvl1pPr algn="r">
              <a:defRPr sz="1200"/>
            </a:lvl1pPr>
          </a:lstStyle>
          <a:p>
            <a:fld id="{499C3939-B0D9-4E47-AEBB-9DB97D499BB3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4927"/>
            <a:ext cx="2972421" cy="459074"/>
          </a:xfrm>
          <a:prstGeom prst="rect">
            <a:avLst/>
          </a:prstGeom>
        </p:spPr>
        <p:txBody>
          <a:bodyPr vert="horz" lIns="89730" tIns="44865" rIns="89730" bIns="448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684927"/>
            <a:ext cx="2972421" cy="459074"/>
          </a:xfrm>
          <a:prstGeom prst="rect">
            <a:avLst/>
          </a:prstGeom>
        </p:spPr>
        <p:txBody>
          <a:bodyPr vert="horz" lIns="89730" tIns="44865" rIns="89730" bIns="44865" rtlCol="0" anchor="b"/>
          <a:lstStyle>
            <a:lvl1pPr algn="r">
              <a:defRPr sz="1200"/>
            </a:lvl1pPr>
          </a:lstStyle>
          <a:p>
            <a:fld id="{E5472460-FE99-411C-B737-59914B63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14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59074"/>
          </a:xfrm>
          <a:prstGeom prst="rect">
            <a:avLst/>
          </a:prstGeom>
        </p:spPr>
        <p:txBody>
          <a:bodyPr vert="horz" lIns="89730" tIns="44865" rIns="89730" bIns="448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59074"/>
          </a:xfrm>
          <a:prstGeom prst="rect">
            <a:avLst/>
          </a:prstGeom>
        </p:spPr>
        <p:txBody>
          <a:bodyPr vert="horz" lIns="89730" tIns="44865" rIns="89730" bIns="44865" rtlCol="0"/>
          <a:lstStyle>
            <a:lvl1pPr algn="r">
              <a:defRPr sz="1200"/>
            </a:lvl1pPr>
          </a:lstStyle>
          <a:p>
            <a:fld id="{C0C918AF-A60E-427B-9CAE-86F18240608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30" tIns="44865" rIns="89730" bIns="448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00238"/>
            <a:ext cx="5485158" cy="3600762"/>
          </a:xfrm>
          <a:prstGeom prst="rect">
            <a:avLst/>
          </a:prstGeom>
        </p:spPr>
        <p:txBody>
          <a:bodyPr vert="horz" lIns="89730" tIns="44865" rIns="89730" bIns="448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684927"/>
            <a:ext cx="2972421" cy="459074"/>
          </a:xfrm>
          <a:prstGeom prst="rect">
            <a:avLst/>
          </a:prstGeom>
        </p:spPr>
        <p:txBody>
          <a:bodyPr vert="horz" lIns="89730" tIns="44865" rIns="89730" bIns="448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7" y="8684927"/>
            <a:ext cx="2972421" cy="459074"/>
          </a:xfrm>
          <a:prstGeom prst="rect">
            <a:avLst/>
          </a:prstGeom>
        </p:spPr>
        <p:txBody>
          <a:bodyPr vert="horz" lIns="89730" tIns="44865" rIns="89730" bIns="44865" rtlCol="0" anchor="b"/>
          <a:lstStyle>
            <a:lvl1pPr algn="r">
              <a:defRPr sz="1200"/>
            </a:lvl1pPr>
          </a:lstStyle>
          <a:p>
            <a:fld id="{BEDB330F-5A75-4C9B-A9A8-9EB1931AF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13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B330F-5A75-4C9B-A9A8-9EB1931AF03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1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8D073-EF28-4F41-908F-8EFB228D778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3B0-42FB-478E-A25E-649403379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2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8D073-EF28-4F41-908F-8EFB228D778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3B0-42FB-478E-A25E-649403379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61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8D073-EF28-4F41-908F-8EFB228D778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3B0-42FB-478E-A25E-649403379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01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8D073-EF28-4F41-908F-8EFB228D778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3B0-42FB-478E-A25E-649403379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01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8D073-EF28-4F41-908F-8EFB228D778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3B0-42FB-478E-A25E-649403379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2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8D073-EF28-4F41-908F-8EFB228D778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3B0-42FB-478E-A25E-649403379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2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8D073-EF28-4F41-908F-8EFB228D778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3B0-42FB-478E-A25E-649403379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2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8D073-EF28-4F41-908F-8EFB228D778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3B0-42FB-478E-A25E-649403379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16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8D073-EF28-4F41-908F-8EFB228D778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3B0-42FB-478E-A25E-649403379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46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8D073-EF28-4F41-908F-8EFB228D778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3B0-42FB-478E-A25E-649403379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43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8D073-EF28-4F41-908F-8EFB228D778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3B0-42FB-478E-A25E-649403379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65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8D073-EF28-4F41-908F-8EFB228D778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3F3B0-42FB-478E-A25E-649403379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3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6335" y="1235675"/>
            <a:ext cx="9144000" cy="1614617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Arial Black" panose="020B0A04020102020204" pitchFamily="34" charset="0"/>
              </a:rPr>
              <a:t>Self-Care : Do what I say not what I do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6335" y="3585563"/>
            <a:ext cx="9144000" cy="1655762"/>
          </a:xfrm>
        </p:spPr>
        <p:txBody>
          <a:bodyPr>
            <a:noAutofit/>
          </a:bodyPr>
          <a:lstStyle/>
          <a:p>
            <a:r>
              <a:rPr lang="en-US" sz="2700" dirty="0" smtClean="0"/>
              <a:t>JM Roesner DVM, DABVP</a:t>
            </a:r>
          </a:p>
          <a:p>
            <a:r>
              <a:rPr lang="en-US" sz="2700" dirty="0" smtClean="0"/>
              <a:t>Medical Director</a:t>
            </a:r>
          </a:p>
          <a:p>
            <a:r>
              <a:rPr lang="en-US" sz="2700" dirty="0" smtClean="0"/>
              <a:t>Loving Hands Animal Clinic</a:t>
            </a:r>
          </a:p>
          <a:p>
            <a:r>
              <a:rPr lang="en-US" sz="2700" dirty="0" smtClean="0"/>
              <a:t>13775 Highway 9 Alpharetta, Ga 30004</a:t>
            </a:r>
          </a:p>
          <a:p>
            <a:r>
              <a:rPr lang="en-US" sz="2700" dirty="0" smtClean="0"/>
              <a:t>770-667-9022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690147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Spiritual Self-Care</a:t>
            </a:r>
            <a:endParaRPr lang="en-US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Spirituality is not a religion.</a:t>
            </a:r>
          </a:p>
          <a:p>
            <a:pPr marL="0" indent="0">
              <a:buNone/>
            </a:pP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Spirituality is not about adhering to specific rules.</a:t>
            </a:r>
          </a:p>
          <a:p>
            <a:pPr marL="0" indent="0">
              <a:buNone/>
            </a:pP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Spirituality is about connecting with life and other beings.</a:t>
            </a:r>
          </a:p>
        </p:txBody>
      </p:sp>
    </p:spTree>
    <p:extLst>
      <p:ext uri="{BB962C8B-B14F-4D97-AF65-F5344CB8AC3E}">
        <p14:creationId xmlns:p14="http://schemas.microsoft.com/office/powerpoint/2010/main" val="871835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Spiritual Self-Care Continued</a:t>
            </a:r>
            <a:endParaRPr lang="en-US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Spirituality is about being part of a greater whole and not being the end in myself.</a:t>
            </a:r>
          </a:p>
          <a:p>
            <a:pPr marL="0" indent="0">
              <a:buNone/>
            </a:pP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Spirituality relieves me of the false perception that I am responsible for and can control all facets of life. </a:t>
            </a:r>
          </a:p>
          <a:p>
            <a:pPr marL="0" indent="0">
              <a:buNone/>
            </a:pP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Spirituality relieves me of the burden of trying to be perfect and trying to hide my errors when I am not. </a:t>
            </a: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261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Spiritual Self-Care Continued</a:t>
            </a:r>
            <a:endParaRPr lang="en-US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Spiritual care requires time and intention.</a:t>
            </a:r>
          </a:p>
          <a:p>
            <a:pPr marL="0" indent="0">
              <a:buNone/>
            </a:pP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Practices are different for every individual.</a:t>
            </a:r>
          </a:p>
          <a:p>
            <a:pPr lvl="1"/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Nature, walking/hiking</a:t>
            </a:r>
          </a:p>
          <a:p>
            <a:pPr lvl="1"/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Animal contact</a:t>
            </a:r>
          </a:p>
          <a:p>
            <a:pPr lvl="1"/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</a:p>
          <a:p>
            <a:pPr lvl="1"/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Meditation</a:t>
            </a:r>
          </a:p>
          <a:p>
            <a:pPr lvl="1"/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Prayer</a:t>
            </a:r>
          </a:p>
          <a:p>
            <a:pPr lvl="1"/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Music and many more</a:t>
            </a:r>
          </a:p>
        </p:txBody>
      </p:sp>
    </p:spTree>
    <p:extLst>
      <p:ext uri="{BB962C8B-B14F-4D97-AF65-F5344CB8AC3E}">
        <p14:creationId xmlns:p14="http://schemas.microsoft.com/office/powerpoint/2010/main" val="2892671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Spiritual Self-Care Continued</a:t>
            </a:r>
            <a:endParaRPr lang="en-US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Explore what feeds your spirit and do it. Play.</a:t>
            </a:r>
          </a:p>
          <a:p>
            <a:pPr marL="0" indent="0">
              <a:buNone/>
            </a:pP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Start each day with quiet time. Even just for a few moments on the drive to work. Focus of being not doing in this moment.</a:t>
            </a:r>
          </a:p>
          <a:p>
            <a:pPr marL="0" indent="0">
              <a:buNone/>
            </a:pP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Interludes of peace 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(Bathroom 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breaks, Charlie).</a:t>
            </a:r>
          </a:p>
        </p:txBody>
      </p:sp>
    </p:spTree>
    <p:extLst>
      <p:ext uri="{BB962C8B-B14F-4D97-AF65-F5344CB8AC3E}">
        <p14:creationId xmlns:p14="http://schemas.microsoft.com/office/powerpoint/2010/main" val="1357208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Spiritual Self-Care Continued</a:t>
            </a:r>
            <a:endParaRPr lang="en-US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Consider starting and ending each day by listing 3 things that you are grateful for.</a:t>
            </a:r>
          </a:p>
          <a:p>
            <a:pPr marL="0" indent="0">
              <a:buNone/>
            </a:pP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Celebrate your own accomplishments and personal growth. Don’t wait for someone else to notice. </a:t>
            </a:r>
          </a:p>
        </p:txBody>
      </p:sp>
    </p:spTree>
    <p:extLst>
      <p:ext uri="{BB962C8B-B14F-4D97-AF65-F5344CB8AC3E}">
        <p14:creationId xmlns:p14="http://schemas.microsoft.com/office/powerpoint/2010/main" val="1217129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Making Self-Care Stick</a:t>
            </a:r>
            <a:endParaRPr lang="en-US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Start slowly. Celebrate each change. Enjoy the process. </a:t>
            </a:r>
          </a:p>
          <a:p>
            <a:pPr marL="0" indent="0">
              <a:buNone/>
            </a:pP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Accept that this is a work in progress and may be part of personal growth for the rest of your life. </a:t>
            </a:r>
          </a:p>
          <a:p>
            <a:pPr marL="0" indent="0">
              <a:buNone/>
            </a:pP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You define comfort, nurturing and self-care. If something feels wrong it is probably not your truth. </a:t>
            </a:r>
          </a:p>
        </p:txBody>
      </p:sp>
    </p:spTree>
    <p:extLst>
      <p:ext uri="{BB962C8B-B14F-4D97-AF65-F5344CB8AC3E}">
        <p14:creationId xmlns:p14="http://schemas.microsoft.com/office/powerpoint/2010/main" val="1664037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Making Self-Care Stick Continued</a:t>
            </a:r>
            <a:endParaRPr lang="en-US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Understand there will be lots of trial and error and trying on new behaviors. </a:t>
            </a:r>
          </a:p>
          <a:p>
            <a:pPr marL="0" indent="0">
              <a:buNone/>
            </a:pP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There is no absolute success or failure in personal development. </a:t>
            </a:r>
          </a:p>
          <a:p>
            <a:pPr marL="0" indent="0">
              <a:buNone/>
            </a:pP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Understand these may be push back from those around you especially if you have been care taking them and not yourself. Their judgment is not your truth.</a:t>
            </a:r>
          </a:p>
        </p:txBody>
      </p:sp>
    </p:spTree>
    <p:extLst>
      <p:ext uri="{BB962C8B-B14F-4D97-AF65-F5344CB8AC3E}">
        <p14:creationId xmlns:p14="http://schemas.microsoft.com/office/powerpoint/2010/main" val="1584891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Making Self-Care Stick Continued</a:t>
            </a:r>
            <a:endParaRPr lang="en-US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Reality check goals, anxiety about advocating for care of yourself, feelings if failure of lack of progress.</a:t>
            </a:r>
          </a:p>
          <a:p>
            <a:pPr marL="0" indent="0">
              <a:buNone/>
            </a:pP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Be accountable to someone else. Support each other in the changing.</a:t>
            </a:r>
          </a:p>
          <a:p>
            <a:pPr marL="0" indent="0">
              <a:buNone/>
            </a:pP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Notes on bathroom mirror or in your car to remind you to put yourself on the list.</a:t>
            </a:r>
          </a:p>
        </p:txBody>
      </p:sp>
    </p:spTree>
    <p:extLst>
      <p:ext uri="{BB962C8B-B14F-4D97-AF65-F5344CB8AC3E}">
        <p14:creationId xmlns:p14="http://schemas.microsoft.com/office/powerpoint/2010/main" val="2908895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self-care?</a:t>
            </a:r>
            <a:endParaRPr lang="en-US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3906"/>
            <a:ext cx="10515600" cy="4351338"/>
          </a:xfrm>
        </p:spPr>
        <p:txBody>
          <a:bodyPr>
            <a:noAutofit/>
          </a:bodyPr>
          <a:lstStyle/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Intentionally engaging in behaviors and practices that promote well being of the individual.</a:t>
            </a:r>
          </a:p>
          <a:p>
            <a:pPr marL="0" indent="0">
              <a:buNone/>
            </a:pP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Evaluating choices and taking my own well being into account.</a:t>
            </a:r>
          </a:p>
          <a:p>
            <a:pPr marL="0" indent="0">
              <a:buNone/>
            </a:pP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Taking full responsibility for the choices I make.</a:t>
            </a:r>
          </a:p>
          <a:p>
            <a:pPr marL="0" indent="0">
              <a:buNone/>
            </a:pP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Putting myself on the list of beings I take care of.</a:t>
            </a:r>
          </a:p>
        </p:txBody>
      </p:sp>
    </p:spTree>
    <p:extLst>
      <p:ext uri="{BB962C8B-B14F-4D97-AF65-F5344CB8AC3E}">
        <p14:creationId xmlns:p14="http://schemas.microsoft.com/office/powerpoint/2010/main" val="2129242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Why is self-care important?</a:t>
            </a:r>
            <a:endParaRPr lang="en-US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 am my best me when I am taking care of myself (ethics, integrity, morality, humility, contributions to the world, kindness)</a:t>
            </a:r>
          </a:p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It is my responsibility (not someone else's) because I am a human being.</a:t>
            </a:r>
          </a:p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It allows acting authentically with my fellows and removes the need to manipulate others to take care of myself. </a:t>
            </a:r>
          </a:p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People who engage in good self-care are more productive, satisfied and happier.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669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Physical Self-Care</a:t>
            </a:r>
            <a:endParaRPr lang="en-US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90"/>
            <a:ext cx="10515600" cy="4486275"/>
          </a:xfrm>
        </p:spPr>
        <p:txBody>
          <a:bodyPr>
            <a:normAutofit fontScale="92500" lnSpcReduction="20000"/>
          </a:bodyPr>
          <a:lstStyle/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Sleep adequately </a:t>
            </a:r>
          </a:p>
          <a:p>
            <a:pPr marL="0" indent="0">
              <a:buNone/>
            </a:pP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Make conscious choices about food. Do not be too rigid or perfectionistic. Do not “diet.”</a:t>
            </a:r>
          </a:p>
          <a:p>
            <a:pPr marL="0" indent="0">
              <a:buNone/>
            </a:pP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Move physically, exercise.</a:t>
            </a:r>
          </a:p>
          <a:p>
            <a:pPr marL="0" indent="0">
              <a:buNone/>
            </a:pP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Sunlight. SAD.</a:t>
            </a:r>
          </a:p>
          <a:p>
            <a:pPr marL="0" indent="0">
              <a:buNone/>
            </a:pP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Nurture your body – massage, reiki, facials.</a:t>
            </a: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651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Emotional Self-Care</a:t>
            </a:r>
            <a:endParaRPr lang="en-US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Have a mission and vision for your life and decrease stress and self doubt by using this to evaluate choices and behaviors.</a:t>
            </a:r>
          </a:p>
          <a:p>
            <a:pPr marL="0" indent="0">
              <a:buNone/>
            </a:pP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Be accountable for your actions. Accept that choices have consequences.</a:t>
            </a:r>
          </a:p>
          <a:p>
            <a:pPr marL="0" indent="0">
              <a:buNone/>
            </a:pP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Accept that the only human behavior you have control over is your own.</a:t>
            </a:r>
          </a:p>
          <a:p>
            <a:pPr marL="0" indent="0">
              <a:buNone/>
            </a:pP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No. No is a complete sentence.</a:t>
            </a:r>
          </a:p>
          <a:p>
            <a:pPr marL="0" indent="0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996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Emotional Self-Care Continued</a:t>
            </a:r>
            <a:endParaRPr lang="en-US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Requests which cannot be turned down are demands.</a:t>
            </a:r>
          </a:p>
          <a:p>
            <a:pPr marL="0" indent="0">
              <a:buNone/>
            </a:pP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Practice setting boundaries with others.</a:t>
            </a:r>
          </a:p>
          <a:p>
            <a:pPr marL="0" indent="0">
              <a:buNone/>
            </a:pP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Learn to take time to consider choices and avoid impulsive or reactive behavior (“I’ll get back to you on that”).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77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Emotional Self-Care Continued</a:t>
            </a:r>
            <a:endParaRPr lang="en-US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Ask for help and guidance. </a:t>
            </a:r>
          </a:p>
          <a:p>
            <a:pPr marL="0" indent="0">
              <a:buNone/>
            </a:pP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Keep perspective on what are realistic goals.</a:t>
            </a:r>
          </a:p>
          <a:p>
            <a:pPr marL="0" indent="0">
              <a:buNone/>
            </a:pP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Reality check perceptions.</a:t>
            </a:r>
          </a:p>
          <a:p>
            <a:pPr marL="0" indent="0">
              <a:buNone/>
            </a:pP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Accept human limitations.</a:t>
            </a:r>
          </a:p>
          <a:p>
            <a:pPr marL="0" indent="0">
              <a:buNone/>
            </a:pP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Build a support network of trusted others.</a:t>
            </a: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283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Emotional Self-Care Continued</a:t>
            </a:r>
            <a:endParaRPr lang="en-US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2897"/>
            <a:ext cx="10515600" cy="4942702"/>
          </a:xfrm>
        </p:spPr>
        <p:txBody>
          <a:bodyPr>
            <a:normAutofit/>
          </a:bodyPr>
          <a:lstStyle/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Accept that we all make suboptimal choices that yield less than ideal consequences. This is the basics of learning and personal growth.</a:t>
            </a:r>
          </a:p>
          <a:p>
            <a:pPr marL="0" indent="0">
              <a:buNone/>
            </a:pP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Learning influences your needs and choices.</a:t>
            </a:r>
          </a:p>
          <a:p>
            <a:pPr marL="0" indent="0">
              <a:buNone/>
            </a:pP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Learn through negative modeling what you do not want as part of your life. </a:t>
            </a:r>
          </a:p>
        </p:txBody>
      </p:sp>
    </p:spTree>
    <p:extLst>
      <p:ext uri="{BB962C8B-B14F-4D97-AF65-F5344CB8AC3E}">
        <p14:creationId xmlns:p14="http://schemas.microsoft.com/office/powerpoint/2010/main" val="2421392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Emotional Self-Care Continued</a:t>
            </a:r>
            <a:endParaRPr lang="en-US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Accept that life is difficult at times. This lessons resentment and blaming when hard times come. </a:t>
            </a:r>
          </a:p>
          <a:p>
            <a:pPr marL="0" indent="0">
              <a:buNone/>
            </a:pP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Remember to de-escalate after a life challenge has passed (emotional hypervigilance, over work, removing nurturing activities to a lot time to the crisis).</a:t>
            </a:r>
          </a:p>
        </p:txBody>
      </p:sp>
    </p:spTree>
    <p:extLst>
      <p:ext uri="{BB962C8B-B14F-4D97-AF65-F5344CB8AC3E}">
        <p14:creationId xmlns:p14="http://schemas.microsoft.com/office/powerpoint/2010/main" val="2043832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807</Words>
  <Application>Microsoft Office PowerPoint</Application>
  <PresentationFormat>Custom</PresentationFormat>
  <Paragraphs>130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Self-Care : Do what I say not what I do</vt:lpstr>
      <vt:lpstr>What is self-care?</vt:lpstr>
      <vt:lpstr>Why is self-care important?</vt:lpstr>
      <vt:lpstr>Physical Self-Care</vt:lpstr>
      <vt:lpstr>Emotional Self-Care</vt:lpstr>
      <vt:lpstr>Emotional Self-Care Continued</vt:lpstr>
      <vt:lpstr>Emotional Self-Care Continued</vt:lpstr>
      <vt:lpstr>Emotional Self-Care Continued</vt:lpstr>
      <vt:lpstr>Emotional Self-Care Continued</vt:lpstr>
      <vt:lpstr>Spiritual Self-Care</vt:lpstr>
      <vt:lpstr>Spiritual Self-Care Continued</vt:lpstr>
      <vt:lpstr>Spiritual Self-Care Continued</vt:lpstr>
      <vt:lpstr>Spiritual Self-Care Continued</vt:lpstr>
      <vt:lpstr>Spiritual Self-Care Continued</vt:lpstr>
      <vt:lpstr>Making Self-Care Stick</vt:lpstr>
      <vt:lpstr>Making Self-Care Stick Continued</vt:lpstr>
      <vt:lpstr>Making Self-Care Stick Continued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Self-Care : Do what I say not what I do</dc:title>
  <dc:creator>Kris Jay</dc:creator>
  <cp:lastModifiedBy>Staff</cp:lastModifiedBy>
  <cp:revision>11</cp:revision>
  <cp:lastPrinted>2014-09-13T16:47:13Z</cp:lastPrinted>
  <dcterms:created xsi:type="dcterms:W3CDTF">2014-09-13T15:04:04Z</dcterms:created>
  <dcterms:modified xsi:type="dcterms:W3CDTF">2016-10-17T15:31:11Z</dcterms:modified>
</cp:coreProperties>
</file>